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54"/>
  </p:notesMasterIdLst>
  <p:handoutMasterIdLst>
    <p:handoutMasterId r:id="rId55"/>
  </p:handoutMasterIdLst>
  <p:sldIdLst>
    <p:sldId id="304" r:id="rId3"/>
    <p:sldId id="336" r:id="rId4"/>
    <p:sldId id="306" r:id="rId5"/>
    <p:sldId id="321" r:id="rId6"/>
    <p:sldId id="305" r:id="rId7"/>
    <p:sldId id="309" r:id="rId8"/>
    <p:sldId id="307" r:id="rId9"/>
    <p:sldId id="332" r:id="rId10"/>
    <p:sldId id="308" r:id="rId11"/>
    <p:sldId id="322" r:id="rId12"/>
    <p:sldId id="352" r:id="rId13"/>
    <p:sldId id="339" r:id="rId14"/>
    <p:sldId id="340" r:id="rId15"/>
    <p:sldId id="355" r:id="rId16"/>
    <p:sldId id="310" r:id="rId17"/>
    <p:sldId id="311" r:id="rId18"/>
    <p:sldId id="312" r:id="rId19"/>
    <p:sldId id="333" r:id="rId20"/>
    <p:sldId id="313" r:id="rId21"/>
    <p:sldId id="318" r:id="rId22"/>
    <p:sldId id="334" r:id="rId23"/>
    <p:sldId id="323" r:id="rId24"/>
    <p:sldId id="314" r:id="rId25"/>
    <p:sldId id="316" r:id="rId26"/>
    <p:sldId id="320" r:id="rId27"/>
    <p:sldId id="324" r:id="rId28"/>
    <p:sldId id="335" r:id="rId29"/>
    <p:sldId id="325" r:id="rId30"/>
    <p:sldId id="356" r:id="rId31"/>
    <p:sldId id="357" r:id="rId32"/>
    <p:sldId id="319" r:id="rId33"/>
    <p:sldId id="331" r:id="rId34"/>
    <p:sldId id="315" r:id="rId35"/>
    <p:sldId id="317" r:id="rId36"/>
    <p:sldId id="349" r:id="rId37"/>
    <p:sldId id="326" r:id="rId38"/>
    <p:sldId id="327" r:id="rId39"/>
    <p:sldId id="337" r:id="rId40"/>
    <p:sldId id="341" r:id="rId41"/>
    <p:sldId id="342" r:id="rId42"/>
    <p:sldId id="328" r:id="rId43"/>
    <p:sldId id="353" r:id="rId44"/>
    <p:sldId id="354" r:id="rId45"/>
    <p:sldId id="329" r:id="rId46"/>
    <p:sldId id="330" r:id="rId47"/>
    <p:sldId id="344" r:id="rId48"/>
    <p:sldId id="346" r:id="rId49"/>
    <p:sldId id="345" r:id="rId50"/>
    <p:sldId id="347" r:id="rId51"/>
    <p:sldId id="343" r:id="rId52"/>
    <p:sldId id="348" r:id="rId53"/>
  </p:sldIdLst>
  <p:sldSz cx="9144000" cy="6858000" type="screen4x3"/>
  <p:notesSz cx="7023100" cy="93091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 userDrawn="1">
          <p15:clr>
            <a:srgbClr val="A4A3A4"/>
          </p15:clr>
        </p15:guide>
        <p15:guide id="2" pos="221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CC"/>
    <a:srgbClr val="00FFFF"/>
    <a:srgbClr val="FF33CC"/>
    <a:srgbClr val="366E94"/>
    <a:srgbClr val="EC5D24"/>
    <a:srgbClr val="CFBD73"/>
    <a:srgbClr val="CC9900"/>
    <a:srgbClr val="4184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6023" autoAdjust="0"/>
  </p:normalViewPr>
  <p:slideViewPr>
    <p:cSldViewPr snapToGrid="0" snapToObjects="1">
      <p:cViewPr varScale="1">
        <p:scale>
          <a:sx n="128" d="100"/>
          <a:sy n="128" d="100"/>
        </p:scale>
        <p:origin x="170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-3780" y="-78"/>
      </p:cViewPr>
      <p:guideLst>
        <p:guide orient="horz" pos="2932"/>
        <p:guide pos="221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601E2797-C407-48DB-986B-CBD7D708B656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E5A14CA6-2E34-485B-8270-1DEF062ED69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322289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e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46D9FA9C-F9C0-4C23-8344-1C5775064471}" type="datetimeFigureOut">
              <a:rPr lang="en-CA"/>
              <a:pPr>
                <a:defRPr/>
              </a:pPr>
              <a:t>2019-09-12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6" y="4421188"/>
            <a:ext cx="5619750" cy="41894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CA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773443B0-FAFB-4B00-8FA5-7F8D8CFCF960}" type="slidenum">
              <a:rPr lang="en-CA"/>
              <a:pPr>
                <a:defRPr/>
              </a:pPr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475785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C7A5997C-1520-4051-B12F-EFAB57AB049B}" type="slidenum">
              <a:rPr lang="en-CA" altLang="en-US" smtClean="0">
                <a:latin typeface="Arial" pitchFamily="34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defRPr/>
              </a:pPr>
              <a:t>1</a:t>
            </a:fld>
            <a:endParaRPr lang="en-CA" altLang="en-US">
              <a:latin typeface="Arial" pitchFamily="34" charset="0"/>
              <a:ea typeface="MS PGothic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C7A5997C-1520-4051-B12F-EFAB57AB049B}" type="slidenum">
              <a:rPr lang="en-CA" altLang="en-US" smtClean="0">
                <a:latin typeface="Arial" pitchFamily="34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defRPr/>
              </a:pPr>
              <a:t>5</a:t>
            </a:fld>
            <a:endParaRPr lang="en-CA" altLang="en-US">
              <a:latin typeface="Arial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3494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Fundamentally, everything in UNIX operates on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16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58912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Pipes are what give UNIX systems it’s power. The possibilities are only limited by the user’s creativity and knowledge of available commands.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12679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20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032234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Interpreted -&gt; not compiled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38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10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40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23002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E52893-8D69-4CB3-AF70-9839407BDB63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D6A00D-FAAB-400F-9B7A-9F4502CCC50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897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3EA70-81B1-49DC-8843-78A2013F9693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0BB507-DC97-4D08-A64B-DAF7E66C8E0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09139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F01FE4-2A99-4B24-8EC8-21D3AD10CF3C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CBB34-93E3-4167-B3C0-3D57E7EA3FE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64041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7CD245-4691-4F96-9160-17DFC4CCAD7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AAB98-5484-4402-B1D8-22B43F0F195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8400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30847A-7C09-4696-9869-6E7A089C4492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7F324C-31B0-40E2-B4E1-1CD1D7AFEE0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92267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5560A-8F89-4D6B-8085-8E6BF985F5D4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37BD3C-F6F1-453C-ACC0-EDC681A7C47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39003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15CD77-DB70-403E-BA0E-B15956256FB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FCEE75-1D91-42DB-9B56-6A51663CC0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2599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3B95FD-2579-4D0F-9B06-84EA43EFE673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C0E2D-4C2A-4DC9-BB75-73C0C90537D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37600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3B961-DDCA-46DE-B3F7-AEDE5FFCDBA0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2ED2F4-35A7-4C1F-85C2-EB2E67DF670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62180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2F8F3-02A3-4DA2-93CA-D0A378E1DD86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7AE378-EF14-4B5C-B7E6-D9DE622E6D7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154647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021703-A7EB-40D8-BF6D-18A668AE36E7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378BFA-A6FF-4698-B00F-AE6597A5243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9395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AE3281-789A-4BCF-8EA2-097269407D3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33393-F5F8-45F7-A391-2A719D3D697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253836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9D522E-123F-458A-8502-71B22B49833F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292CF7-C212-4702-BACC-CC2C75FDADDD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19319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A836E7-44BD-4D57-BA6E-F3CCA525C0D2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8F442E-88EE-4B1D-B98C-7076FC7C963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6810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253FCD-92EC-4467-9CC9-F707A4F1ED28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6CE0F-D32F-4F6A-8138-C75357D559F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76850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7375DE-1A92-4C9E-B113-053E9E43DF36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1015E2-6E97-4D2D-BFBB-33F24D73D5C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14970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E00949-8609-4D43-BD41-976BD782039A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5D8A8F-1830-48FA-88C9-7F74DEBF21D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6367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05890"/>
            <a:ext cx="4038600" cy="47891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05890"/>
            <a:ext cx="4038600" cy="47891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44CB3F-A7C2-4D56-B48B-8546B470125F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3C17E2-FE20-4A53-829D-86648B27AE28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409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17870F-F263-4411-877F-1E052E0442B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D8280D-5DB6-41DF-B5CA-03E4E51158C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28706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AD0EA8-1878-459C-9551-B09F20030FC8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D7D638-8FFA-4E15-86A4-A9F066E97D0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35319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BF6DDC-57A8-4D47-9E6D-90D75EC26945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05EF4D-61F4-4C3E-942E-707C4A42ECA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9415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87D046-4FF8-4259-B1FB-BF6796BB114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640CE5-FB17-40D3-B8BE-3D0B14B0B3E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89832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2F785A-C92E-4D91-9E81-E69B079FEA5C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F180BA-583D-404B-B842-9A889E92453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97465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7800"/>
            <a:ext cx="9144000" cy="1600200"/>
          </a:xfrm>
          <a:prstGeom prst="rect">
            <a:avLst/>
          </a:prstGeom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126048"/>
            <a:ext cx="850392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 dirty="0"/>
              <a:t>Click to </a:t>
            </a:r>
            <a:r>
              <a:rPr lang="fr-CA" altLang="en-US" dirty="0" err="1"/>
              <a:t>edit</a:t>
            </a:r>
            <a:r>
              <a:rPr lang="fr-CA" altLang="en-US" dirty="0"/>
              <a:t> Master </a:t>
            </a:r>
            <a:r>
              <a:rPr lang="fr-CA" altLang="en-US" dirty="0" err="1"/>
              <a:t>title</a:t>
            </a:r>
            <a:r>
              <a:rPr lang="fr-CA" altLang="en-US" dirty="0"/>
              <a:t> style</a:t>
            </a:r>
            <a:endParaRPr lang="en-US" alt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1590"/>
            <a:ext cx="8229600" cy="478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 dirty="0"/>
              <a:t>Click to </a:t>
            </a:r>
            <a:r>
              <a:rPr lang="fr-CA" altLang="en-US" dirty="0" err="1"/>
              <a:t>edit</a:t>
            </a:r>
            <a:r>
              <a:rPr lang="fr-CA" altLang="en-US" dirty="0"/>
              <a:t> Master </a:t>
            </a:r>
            <a:r>
              <a:rPr lang="fr-CA" altLang="en-US" dirty="0" err="1"/>
              <a:t>text</a:t>
            </a:r>
            <a:r>
              <a:rPr lang="fr-CA" altLang="en-US" dirty="0"/>
              <a:t> styles</a:t>
            </a:r>
          </a:p>
          <a:p>
            <a:pPr lvl="1"/>
            <a:r>
              <a:rPr lang="fr-CA" altLang="en-US" dirty="0"/>
              <a:t>Second </a:t>
            </a:r>
            <a:r>
              <a:rPr lang="fr-CA" altLang="en-US" dirty="0" err="1"/>
              <a:t>level</a:t>
            </a:r>
            <a:endParaRPr lang="fr-CA" altLang="en-US" dirty="0"/>
          </a:p>
          <a:p>
            <a:pPr lvl="2"/>
            <a:r>
              <a:rPr lang="fr-CA" altLang="en-US" dirty="0" err="1"/>
              <a:t>Third</a:t>
            </a:r>
            <a:r>
              <a:rPr lang="fr-CA" altLang="en-US" dirty="0"/>
              <a:t> </a:t>
            </a:r>
            <a:r>
              <a:rPr lang="fr-CA" altLang="en-US" dirty="0" err="1"/>
              <a:t>level</a:t>
            </a:r>
            <a:endParaRPr lang="fr-CA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6CFE9C48-3416-492E-8B53-6E330E4F4534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CACA6E9D-0C91-4510-AD95-BF9DAC22E3F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366E94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9pPr>
    </p:titleStyle>
    <p:bodyStyle>
      <a:lvl1pPr marL="2286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•"/>
        <a:defRPr sz="3200" kern="1200">
          <a:solidFill>
            <a:schemeClr val="tx1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–"/>
        <a:defRPr sz="2800" kern="1200">
          <a:solidFill>
            <a:schemeClr val="tx1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ヒラギノ角ゴ Pro W3" charset="-128"/>
          <a:cs typeface="Arial" panose="020B0604020202020204" pitchFamily="34" charset="0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/>
              <a:t>Click to edit Master title style</a:t>
            </a:r>
            <a:endParaRPr lang="en-US" altLang="en-US"/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/>
              <a:t>Click to edit Master text styles</a:t>
            </a:r>
          </a:p>
          <a:p>
            <a:pPr lvl="1"/>
            <a:r>
              <a:rPr lang="fr-CA" altLang="en-US"/>
              <a:t>Second level</a:t>
            </a:r>
          </a:p>
          <a:p>
            <a:pPr lvl="2"/>
            <a:r>
              <a:rPr lang="fr-CA" altLang="en-US"/>
              <a:t>Third level</a:t>
            </a:r>
          </a:p>
          <a:p>
            <a:pPr lvl="3"/>
            <a:r>
              <a:rPr lang="fr-CA" altLang="en-US"/>
              <a:t>Fourth level</a:t>
            </a:r>
          </a:p>
          <a:p>
            <a:pPr lvl="4"/>
            <a:r>
              <a:rPr lang="fr-CA" altLang="en-US"/>
              <a:t>Fifth level</a:t>
            </a:r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A5B166BA-C183-41B6-8B6C-BE91B1210562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8E9D87EC-17F4-4701-AB17-346E9A9082B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4" descr="wheat_en_pp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itle 1"/>
          <p:cNvSpPr>
            <a:spLocks noGrp="1"/>
          </p:cNvSpPr>
          <p:nvPr>
            <p:ph type="ctrTitle"/>
          </p:nvPr>
        </p:nvSpPr>
        <p:spPr>
          <a:xfrm>
            <a:off x="265245" y="3340655"/>
            <a:ext cx="8392980" cy="1493806"/>
          </a:xfrm>
        </p:spPr>
        <p:txBody>
          <a:bodyPr/>
          <a:lstStyle/>
          <a:p>
            <a:pPr algn="r" eaLnBrk="1" hangingPunct="1">
              <a:lnSpc>
                <a:spcPct val="90000"/>
              </a:lnSpc>
            </a:pPr>
            <a:r>
              <a:rPr lang="en-US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UNIX Workshop:</a:t>
            </a:r>
            <a:br>
              <a:rPr lang="en-US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</a:br>
            <a:r>
              <a:rPr lang="en-US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Practical Guide to the Command Line</a:t>
            </a:r>
            <a:endParaRPr lang="en-US" altLang="en-US" sz="3600" b="1" i="1" dirty="0">
              <a:solidFill>
                <a:srgbClr val="4184B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775" y="4831700"/>
            <a:ext cx="8172450" cy="1752600"/>
          </a:xfrm>
        </p:spPr>
        <p:txBody>
          <a:bodyPr rtlCol="0">
            <a:normAutofit/>
          </a:bodyPr>
          <a:lstStyle/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CA" sz="2800" b="1" dirty="0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Miles </a:t>
            </a:r>
            <a:r>
              <a:rPr lang="en-CA" sz="2800" b="1" dirty="0" err="1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Buchwaldt</a:t>
            </a:r>
            <a:endParaRPr lang="en-CA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CA" sz="1800" b="1" dirty="0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Biology Study Leader – Bioinformatics, Saskatoon RDC</a:t>
            </a: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CA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</a:rPr>
              <a:t>19 Sept. 2019</a:t>
            </a: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8547" y="602500"/>
            <a:ext cx="88097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A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AAFC Bioinformatics Conference and Workshop</a:t>
            </a:r>
          </a:p>
          <a:p>
            <a:pPr algn="r"/>
            <a:r>
              <a:rPr lang="en-CA" sz="2000" b="1" i="1" dirty="0">
                <a:solidFill>
                  <a:srgbClr val="7030A0"/>
                </a:solidFill>
                <a:cs typeface="Arial" panose="020B0604020202020204" pitchFamily="34" charset="0"/>
              </a:rPr>
              <a:t>September 19-20, 2019, Lethbridge, Alberta</a:t>
            </a:r>
          </a:p>
          <a:p>
            <a:endParaRPr lang="en-US" sz="2000" i="1" dirty="0">
              <a:solidFill>
                <a:srgbClr val="7030A0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C61B6E8-30E1-DC45-A9F4-1B4D441AD463}"/>
              </a:ext>
            </a:extLst>
          </p:cNvPr>
          <p:cNvSpPr/>
          <p:nvPr/>
        </p:nvSpPr>
        <p:spPr>
          <a:xfrm>
            <a:off x="927321" y="181701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7FE900-7E05-9844-A4F8-3550114C3733}"/>
              </a:ext>
            </a:extLst>
          </p:cNvPr>
          <p:cNvSpPr/>
          <p:nvPr/>
        </p:nvSpPr>
        <p:spPr>
          <a:xfrm>
            <a:off x="927320" y="311154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5B97BB7-CCB1-0249-9749-198681449A3E}"/>
              </a:ext>
            </a:extLst>
          </p:cNvPr>
          <p:cNvSpPr/>
          <p:nvPr/>
        </p:nvSpPr>
        <p:spPr>
          <a:xfrm>
            <a:off x="927320" y="280674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194970-7E26-EF4A-AA5B-FA40D37EBE06}"/>
              </a:ext>
            </a:extLst>
          </p:cNvPr>
          <p:cNvSpPr/>
          <p:nvPr/>
        </p:nvSpPr>
        <p:spPr>
          <a:xfrm>
            <a:off x="927320" y="4101286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B848B4-357D-204E-AEB0-8A51DA927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Reading File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B209D-A4D4-BB49-99E0-8DBE36567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Print a file: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&lt;filename&gt;</a:t>
            </a:r>
          </a:p>
          <a:p>
            <a:r>
              <a:rPr lang="en-US" dirty="0">
                <a:latin typeface="+mn-lt"/>
              </a:rPr>
              <a:t>Print the top/bottom of a file: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head &lt;filename&gt;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tail &lt;filename&gt;</a:t>
            </a:r>
          </a:p>
          <a:p>
            <a:r>
              <a:rPr lang="en-US" dirty="0">
                <a:latin typeface="+mn-lt"/>
              </a:rPr>
              <a:t>View paginated version: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less &lt;filename&gt;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24DBC-511E-F74E-AD96-E6EBAB6D0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26943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BEA56-E1D5-9348-AA72-881C7C996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Editing Text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4A6F05-56D0-C645-A742-63DFBFDE89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Commandline</a:t>
            </a:r>
            <a:r>
              <a:rPr lang="en-US" dirty="0">
                <a:latin typeface="+mn-lt"/>
              </a:rPr>
              <a:t> text editors will be available</a:t>
            </a:r>
          </a:p>
          <a:p>
            <a:pPr lvl="1"/>
            <a:r>
              <a:rPr lang="en-US" dirty="0">
                <a:latin typeface="+mn-lt"/>
              </a:rPr>
              <a:t>Vi, vim, </a:t>
            </a:r>
            <a:r>
              <a:rPr lang="en-US" dirty="0" err="1">
                <a:latin typeface="+mn-lt"/>
              </a:rPr>
              <a:t>nano</a:t>
            </a:r>
            <a:r>
              <a:rPr lang="en-US" dirty="0">
                <a:latin typeface="+mn-lt"/>
              </a:rPr>
              <a:t>, emacs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Do not operate the same as a GUI based text editor</a:t>
            </a:r>
          </a:p>
          <a:p>
            <a:pPr lvl="1"/>
            <a:r>
              <a:rPr lang="en-US" dirty="0">
                <a:latin typeface="+mn-lt"/>
              </a:rPr>
              <a:t>Mouse cannot move cursor position, nor can it navigate menus</a:t>
            </a:r>
          </a:p>
          <a:p>
            <a:pPr lvl="1"/>
            <a:r>
              <a:rPr lang="en-US" dirty="0">
                <a:latin typeface="+mn-lt"/>
              </a:rPr>
              <a:t>Hotkeys are used for </a:t>
            </a:r>
            <a:r>
              <a:rPr lang="en-US" i="1" dirty="0">
                <a:latin typeface="+mn-lt"/>
              </a:rPr>
              <a:t>everything</a:t>
            </a:r>
          </a:p>
          <a:p>
            <a:pPr lvl="1"/>
            <a:r>
              <a:rPr lang="en-US" dirty="0">
                <a:latin typeface="+mn-lt"/>
              </a:rPr>
              <a:t>Sometimes involve different editor states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B8D94-E8BF-664E-B186-D89CD3E22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54346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5EAA943-48D4-C747-BA1E-6FCAE71593CD}"/>
              </a:ext>
            </a:extLst>
          </p:cNvPr>
          <p:cNvSpPr/>
          <p:nvPr/>
        </p:nvSpPr>
        <p:spPr>
          <a:xfrm>
            <a:off x="927321" y="4881575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E3B07B-4F63-FB46-AC7A-AA109A1F93F0}"/>
              </a:ext>
            </a:extLst>
          </p:cNvPr>
          <p:cNvSpPr/>
          <p:nvPr/>
        </p:nvSpPr>
        <p:spPr>
          <a:xfrm>
            <a:off x="927321" y="292025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ECCE81-7E2A-CF46-A846-014C75ACC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B0177-FBDB-1143-AE85-0FA85C436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Alter the behavior of commands</a:t>
            </a:r>
          </a:p>
          <a:p>
            <a:endParaRPr lang="en-US" dirty="0"/>
          </a:p>
          <a:p>
            <a:r>
              <a:rPr lang="en-US" dirty="0">
                <a:latin typeface="+mn-lt"/>
              </a:rPr>
              <a:t>Find appropriate options via the manual pages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man &lt;command&gt;</a:t>
            </a:r>
          </a:p>
          <a:p>
            <a:endParaRPr lang="en-US" dirty="0"/>
          </a:p>
          <a:p>
            <a:r>
              <a:rPr lang="en-US" dirty="0">
                <a:latin typeface="+mn-lt"/>
              </a:rPr>
              <a:t>Commands usually output usage information when given -h, --help or no arguments:</a:t>
            </a:r>
          </a:p>
          <a:p>
            <a:pPr marL="457200" lvl="1" indent="0">
              <a:buNone/>
            </a:pP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samtools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--help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D646D-C56A-AD41-B660-B771A6BDB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97355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B328CB-0B70-F244-9022-C06D11112C41}"/>
              </a:ext>
            </a:extLst>
          </p:cNvPr>
          <p:cNvSpPr/>
          <p:nvPr/>
        </p:nvSpPr>
        <p:spPr>
          <a:xfrm>
            <a:off x="927321" y="1836890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91617-8E11-754A-B286-FD61E8C53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– Useful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FC5B7-9889-FB40-BEB1-60EDEDBA4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Copy move or delete directories: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cp|mv|rm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-r &lt;directory&gt;</a:t>
            </a:r>
          </a:p>
          <a:p>
            <a:pPr marL="457200" lvl="1" indent="0">
              <a:buNone/>
            </a:pP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More detailed directory listing with ls: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-l		long listing: shows more information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-a		all files: includes hidden files	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-h		human readable file sizes</a:t>
            </a:r>
          </a:p>
          <a:p>
            <a:pPr marL="457200" lvl="1" indent="0">
              <a:buNone/>
            </a:pP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A71D81-ADA5-CB4C-8523-2FCAB58A2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6D0230-41B1-134C-BEAB-939CCE105704}"/>
              </a:ext>
            </a:extLst>
          </p:cNvPr>
          <p:cNvCxnSpPr/>
          <p:nvPr/>
        </p:nvCxnSpPr>
        <p:spPr>
          <a:xfrm>
            <a:off x="1513840" y="4297680"/>
            <a:ext cx="3048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CDE2089-6E2C-694F-9771-42318B707FD8}"/>
              </a:ext>
            </a:extLst>
          </p:cNvPr>
          <p:cNvCxnSpPr/>
          <p:nvPr/>
        </p:nvCxnSpPr>
        <p:spPr>
          <a:xfrm>
            <a:off x="1513840" y="3870960"/>
            <a:ext cx="3048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CD6D69C-B2B8-454E-A006-717AF7BB75FA}"/>
              </a:ext>
            </a:extLst>
          </p:cNvPr>
          <p:cNvCxnSpPr/>
          <p:nvPr/>
        </p:nvCxnSpPr>
        <p:spPr>
          <a:xfrm>
            <a:off x="1513840" y="3429000"/>
            <a:ext cx="3048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9293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0DE7FED-6B83-A14D-86E9-EAF39148035A}"/>
              </a:ext>
            </a:extLst>
          </p:cNvPr>
          <p:cNvSpPr/>
          <p:nvPr/>
        </p:nvSpPr>
        <p:spPr>
          <a:xfrm>
            <a:off x="927321" y="311822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B78692-E675-114E-BF36-9FEDA79B3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Permissions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D31B4-7DBE-3C4C-9F17-C9F2B400E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Three types of permissions that apply to 3 subsets of users</a:t>
            </a:r>
          </a:p>
          <a:p>
            <a:r>
              <a:rPr lang="en-US" sz="2800" dirty="0">
                <a:latin typeface="+mn-lt"/>
              </a:rPr>
              <a:t>Altered with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chmod</a:t>
            </a:r>
            <a:r>
              <a:rPr lang="en-US" sz="2800" dirty="0">
                <a:latin typeface="+mn-lt"/>
              </a:rPr>
              <a:t> command</a:t>
            </a:r>
          </a:p>
          <a:p>
            <a:pPr lvl="1"/>
            <a:endParaRPr lang="en-US" sz="2400" dirty="0">
              <a:latin typeface="+mn-lt"/>
            </a:endParaRPr>
          </a:p>
          <a:p>
            <a:pPr marL="457200" lvl="1" indent="0">
              <a:buNone/>
            </a:pP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chmod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rwxrwxrwx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&lt;filename&gt;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F5CDE-C3B1-5646-887C-B99DE2762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14</a:t>
            </a:fld>
            <a:endParaRPr lang="en-US" alt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E4E2189-561B-DB44-8097-C280A8BDD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069144"/>
              </p:ext>
            </p:extLst>
          </p:nvPr>
        </p:nvGraphicFramePr>
        <p:xfrm>
          <a:off x="1130740" y="4011895"/>
          <a:ext cx="6973960" cy="2206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3490">
                  <a:extLst>
                    <a:ext uri="{9D8B030D-6E8A-4147-A177-3AD203B41FA5}">
                      <a16:colId xmlns:a16="http://schemas.microsoft.com/office/drawing/2014/main" val="976124960"/>
                    </a:ext>
                  </a:extLst>
                </a:gridCol>
                <a:gridCol w="1743490">
                  <a:extLst>
                    <a:ext uri="{9D8B030D-6E8A-4147-A177-3AD203B41FA5}">
                      <a16:colId xmlns:a16="http://schemas.microsoft.com/office/drawing/2014/main" val="3370848828"/>
                    </a:ext>
                  </a:extLst>
                </a:gridCol>
                <a:gridCol w="1743490">
                  <a:extLst>
                    <a:ext uri="{9D8B030D-6E8A-4147-A177-3AD203B41FA5}">
                      <a16:colId xmlns:a16="http://schemas.microsoft.com/office/drawing/2014/main" val="225944928"/>
                    </a:ext>
                  </a:extLst>
                </a:gridCol>
                <a:gridCol w="1743490">
                  <a:extLst>
                    <a:ext uri="{9D8B030D-6E8A-4147-A177-3AD203B41FA5}">
                      <a16:colId xmlns:a16="http://schemas.microsoft.com/office/drawing/2014/main" val="1415079924"/>
                    </a:ext>
                  </a:extLst>
                </a:gridCol>
              </a:tblGrid>
              <a:tr h="551665">
                <a:tc>
                  <a:txBody>
                    <a:bodyPr/>
                    <a:lstStyle/>
                    <a:p>
                      <a:endParaRPr lang="en-US" dirty="0">
                        <a:latin typeface="Menlo" panose="020B0609030804020204" pitchFamily="49" charset="0"/>
                        <a:ea typeface="Menlo" panose="020B0609030804020204" pitchFamily="49" charset="0"/>
                        <a:cs typeface="Menlo" panose="020B060903080402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Owner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World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6196416"/>
                  </a:ext>
                </a:extLst>
              </a:tr>
              <a:tr h="551665"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4--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-4-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--4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2660900"/>
                  </a:ext>
                </a:extLst>
              </a:tr>
              <a:tr h="551665"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Write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2--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-2-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--2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045175"/>
                  </a:ext>
                </a:extLst>
              </a:tr>
              <a:tr h="551665"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Execute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1--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-1-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Menlo" panose="020B0609030804020204" pitchFamily="49" charset="0"/>
                          <a:ea typeface="Menlo" panose="020B0609030804020204" pitchFamily="49" charset="0"/>
                          <a:cs typeface="Menlo" panose="020B0609030804020204" pitchFamily="49" charset="0"/>
                        </a:rPr>
                        <a:t>--1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015826"/>
                  </a:ext>
                </a:extLst>
              </a:tr>
            </a:tbl>
          </a:graphicData>
        </a:graphic>
      </p:graphicFrame>
      <p:sp>
        <p:nvSpPr>
          <p:cNvPr id="8" name="Frame 7">
            <a:extLst>
              <a:ext uri="{FF2B5EF4-FFF2-40B4-BE49-F238E27FC236}">
                <a16:creationId xmlns:a16="http://schemas.microsoft.com/office/drawing/2014/main" id="{628E82F8-7C44-9047-8EAE-B08E9CF34CA4}"/>
              </a:ext>
            </a:extLst>
          </p:cNvPr>
          <p:cNvSpPr/>
          <p:nvPr/>
        </p:nvSpPr>
        <p:spPr>
          <a:xfrm>
            <a:off x="3021495" y="3140764"/>
            <a:ext cx="596347" cy="377687"/>
          </a:xfrm>
          <a:prstGeom prst="frame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8B2A8312-8E29-1E49-AAC7-40FBCAA8D21E}"/>
              </a:ext>
            </a:extLst>
          </p:cNvPr>
          <p:cNvSpPr/>
          <p:nvPr/>
        </p:nvSpPr>
        <p:spPr>
          <a:xfrm>
            <a:off x="2474842" y="3140764"/>
            <a:ext cx="596347" cy="377687"/>
          </a:xfrm>
          <a:prstGeom prst="frame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5EFE910C-9F64-8F43-AD84-806E957E3EF7}"/>
              </a:ext>
            </a:extLst>
          </p:cNvPr>
          <p:cNvSpPr/>
          <p:nvPr/>
        </p:nvSpPr>
        <p:spPr>
          <a:xfrm>
            <a:off x="3568148" y="3140764"/>
            <a:ext cx="596347" cy="377687"/>
          </a:xfrm>
          <a:prstGeom prst="frame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1A3181-1C78-D34B-80D8-F900520268C8}"/>
              </a:ext>
            </a:extLst>
          </p:cNvPr>
          <p:cNvSpPr txBox="1"/>
          <p:nvPr/>
        </p:nvSpPr>
        <p:spPr>
          <a:xfrm rot="18523945">
            <a:off x="2516113" y="2596917"/>
            <a:ext cx="864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Owner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FB0CAC-4330-7244-9D24-03B8C84DF02B}"/>
              </a:ext>
            </a:extLst>
          </p:cNvPr>
          <p:cNvSpPr txBox="1"/>
          <p:nvPr/>
        </p:nvSpPr>
        <p:spPr>
          <a:xfrm rot="18523945">
            <a:off x="3076024" y="2621344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Group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98C49C-C543-DD4D-A8AE-2A116302348C}"/>
              </a:ext>
            </a:extLst>
          </p:cNvPr>
          <p:cNvSpPr txBox="1"/>
          <p:nvPr/>
        </p:nvSpPr>
        <p:spPr>
          <a:xfrm rot="18523945">
            <a:off x="3642340" y="2610092"/>
            <a:ext cx="783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World</a:t>
            </a:r>
          </a:p>
        </p:txBody>
      </p:sp>
    </p:spTree>
    <p:extLst>
      <p:ext uri="{BB962C8B-B14F-4D97-AF65-F5344CB8AC3E}">
        <p14:creationId xmlns:p14="http://schemas.microsoft.com/office/powerpoint/2010/main" val="2319493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6B98D-F8C0-5E4E-949A-AFB0C002A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Input and 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68BF9-0D02-DC40-B8F8-6A153A9CCB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Text Streams</a:t>
            </a:r>
          </a:p>
          <a:p>
            <a:r>
              <a:rPr lang="en-US" dirty="0">
                <a:latin typeface="+mj-lt"/>
              </a:rPr>
              <a:t>Redirection</a:t>
            </a:r>
          </a:p>
          <a:p>
            <a:r>
              <a:rPr lang="en-US" dirty="0">
                <a:latin typeface="+mj-lt"/>
              </a:rPr>
              <a:t>Pipes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66A0A-3FF8-884B-A592-B8E8F171C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15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9F1016-2160-B944-8E27-C76DCC2F6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820376" y="-385604"/>
            <a:ext cx="2432367" cy="243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37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D4E81-07E7-DC48-8A8D-71CC74A45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Text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7B015-E8C3-4945-8124-2C524AA22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Text streams are blocks of characters, usually separated by newlines that a program uses to communicate with it’s environment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+mn-lt"/>
              </a:rPr>
              <a:t>STDIN	(file descriptor: 0)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+mn-lt"/>
              </a:rPr>
              <a:t>STDOUT	(file descriptor: 1)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+mn-lt"/>
              </a:rPr>
              <a:t>STDERR	(file descriptor: 2)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Most commands take input from STDIN, output to STDOUT and if there are errors, send error information to STDERR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66C961-7738-9549-B0A4-EC5D430FF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456121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D1DAF2A-9D48-A448-9A7F-B865EFA17529}"/>
              </a:ext>
            </a:extLst>
          </p:cNvPr>
          <p:cNvSpPr/>
          <p:nvPr/>
        </p:nvSpPr>
        <p:spPr>
          <a:xfrm>
            <a:off x="927320" y="3785080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6145232-FD75-C547-8EFD-08A200E726E8}"/>
              </a:ext>
            </a:extLst>
          </p:cNvPr>
          <p:cNvSpPr/>
          <p:nvPr/>
        </p:nvSpPr>
        <p:spPr>
          <a:xfrm>
            <a:off x="927319" y="4117724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2B0362-F15E-824F-BD6E-8577E966B5C8}"/>
              </a:ext>
            </a:extLst>
          </p:cNvPr>
          <p:cNvSpPr/>
          <p:nvPr/>
        </p:nvSpPr>
        <p:spPr>
          <a:xfrm>
            <a:off x="927321" y="508971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D531E6-BE8D-954A-92C5-737B9ADCD905}"/>
              </a:ext>
            </a:extLst>
          </p:cNvPr>
          <p:cNvSpPr/>
          <p:nvPr/>
        </p:nvSpPr>
        <p:spPr>
          <a:xfrm>
            <a:off x="927321" y="5405057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296AFDD-65C9-2B4E-AA6F-76BD417F810A}"/>
              </a:ext>
            </a:extLst>
          </p:cNvPr>
          <p:cNvSpPr/>
          <p:nvPr/>
        </p:nvSpPr>
        <p:spPr>
          <a:xfrm>
            <a:off x="927319" y="280846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4FE599-9EA0-F34A-B60E-F958A0C29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Redirection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B0049-01D0-584F-9DD4-C8A8EEE6F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These three text streams can be redirected to each other, or to files</a:t>
            </a:r>
          </a:p>
          <a:p>
            <a:r>
              <a:rPr lang="en-US" dirty="0">
                <a:latin typeface="+mn-lt"/>
              </a:rPr>
              <a:t>Redirect STDIN (read from file)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&lt;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</a:rPr>
              <a:t>Redirect STDOUT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&gt;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copyOfText.txt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&gt;&gt;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textTwice.txt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(append)</a:t>
            </a:r>
          </a:p>
          <a:p>
            <a:r>
              <a:rPr lang="en-US" dirty="0">
                <a:latin typeface="+mn-lt"/>
              </a:rPr>
              <a:t>Redirect STDERR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2&gt;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errorsText.txt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2&gt;&amp;1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outputAndErrors.txt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31FA64-839C-C946-99F0-090F2C9A0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918379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9C3C6FB-3A77-FD42-AB5B-91FDE2D54A2F}"/>
              </a:ext>
            </a:extLst>
          </p:cNvPr>
          <p:cNvSpPr/>
          <p:nvPr/>
        </p:nvSpPr>
        <p:spPr>
          <a:xfrm>
            <a:off x="927320" y="372364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EBD84D8-9514-F54A-99B4-8C8B150B029C}"/>
              </a:ext>
            </a:extLst>
          </p:cNvPr>
          <p:cNvSpPr/>
          <p:nvPr/>
        </p:nvSpPr>
        <p:spPr>
          <a:xfrm>
            <a:off x="927321" y="403909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3B9C16-B503-E741-827D-708747E357FF}"/>
              </a:ext>
            </a:extLst>
          </p:cNvPr>
          <p:cNvSpPr/>
          <p:nvPr/>
        </p:nvSpPr>
        <p:spPr>
          <a:xfrm>
            <a:off x="927321" y="4377995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CC44E-694C-F840-AE71-28467FA2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Pipes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EE641-15F3-0747-8A78-2A49ED735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Another form of redirection:</a:t>
            </a:r>
          </a:p>
          <a:p>
            <a:pPr lvl="1"/>
            <a:r>
              <a:rPr lang="en-US" dirty="0">
                <a:latin typeface="+mn-lt"/>
              </a:rPr>
              <a:t>STDOUT of one command is sent to STDIN of another command</a:t>
            </a:r>
          </a:p>
          <a:p>
            <a:pPr lvl="1"/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Used to “chain” commands together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grep “^$”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wc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-l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history | grep “java”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tar -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tzv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Tarball.tar.gz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less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0FBBC-D78E-0542-9B58-A5EEB2910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502188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EE98-2FA3-6B48-AB86-A86C5FE1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D57CF-B3A7-7E4D-AF82-D994858D0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Variables</a:t>
            </a:r>
          </a:p>
          <a:p>
            <a:r>
              <a:rPr lang="en-US" dirty="0">
                <a:latin typeface="+mn-lt"/>
              </a:rPr>
              <a:t>Permissions</a:t>
            </a:r>
          </a:p>
          <a:p>
            <a:r>
              <a:rPr lang="en-US" dirty="0">
                <a:latin typeface="+mn-lt"/>
              </a:rPr>
              <a:t>Important Directories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F9D13-1AD3-4D40-8471-1CF2DB97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19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AC3D96-6871-4042-A362-C881861B4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206" y="2698750"/>
            <a:ext cx="4308793" cy="4308793"/>
          </a:xfrm>
          <a:prstGeom prst="rect">
            <a:avLst/>
          </a:prstGeom>
        </p:spPr>
      </p:pic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D4A6FD73-F4F0-6340-B564-589F5B64EF9A}"/>
              </a:ext>
            </a:extLst>
          </p:cNvPr>
          <p:cNvSpPr/>
          <p:nvPr/>
        </p:nvSpPr>
        <p:spPr>
          <a:xfrm>
            <a:off x="2865120" y="711200"/>
            <a:ext cx="3852000" cy="2277110"/>
          </a:xfrm>
          <a:prstGeom prst="wedgeRectCallout">
            <a:avLst>
              <a:gd name="adj1" fmla="val 33611"/>
              <a:gd name="adj2" fmla="val 70946"/>
            </a:avLst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 you think those are buttons you are clicking? 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 you honestly think that your mouse has any effect on your commands, </a:t>
            </a:r>
            <a:r>
              <a:rPr lang="en-US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 here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2143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1F09-15A4-CE4F-B794-F4A450E30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Goal of 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6FB55-6588-1746-B0DB-8BB2A6352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Introduce the fundamental concepts of working in UNIX environments</a:t>
            </a:r>
          </a:p>
          <a:p>
            <a:r>
              <a:rPr lang="en-US" dirty="0">
                <a:latin typeface="+mn-lt"/>
              </a:rPr>
              <a:t>Beginners will acquire the basics and some exposure to UNIX</a:t>
            </a:r>
          </a:p>
          <a:p>
            <a:r>
              <a:rPr lang="en-US" dirty="0">
                <a:latin typeface="+mn-lt"/>
              </a:rPr>
              <a:t>Experienced users might learn a trick or two</a:t>
            </a:r>
          </a:p>
          <a:p>
            <a:r>
              <a:rPr lang="en-US" i="1" u="sng" dirty="0">
                <a:latin typeface="+mn-lt"/>
              </a:rPr>
              <a:t>Independent study</a:t>
            </a:r>
            <a:r>
              <a:rPr lang="en-US" dirty="0">
                <a:latin typeface="+mn-lt"/>
              </a:rPr>
              <a:t> and </a:t>
            </a:r>
            <a:r>
              <a:rPr lang="en-US" i="1" u="sng" dirty="0">
                <a:latin typeface="+mn-lt"/>
              </a:rPr>
              <a:t>practice</a:t>
            </a:r>
            <a:r>
              <a:rPr lang="en-US" dirty="0">
                <a:latin typeface="+mn-lt"/>
              </a:rPr>
              <a:t> will be required to become effective</a:t>
            </a:r>
          </a:p>
          <a:p>
            <a:endParaRPr lang="en-US" dirty="0">
              <a:latin typeface="+mn-lt"/>
            </a:endParaRPr>
          </a:p>
          <a:p>
            <a:pPr marL="0" indent="0">
              <a:buNone/>
            </a:pPr>
            <a:r>
              <a:rPr lang="en-US" sz="2000" dirty="0">
                <a:latin typeface="+mn-lt"/>
              </a:rPr>
              <a:t>https://</a:t>
            </a:r>
            <a:r>
              <a:rPr lang="en-US" sz="2000" dirty="0" err="1">
                <a:latin typeface="+mn-lt"/>
              </a:rPr>
              <a:t>redmine.biodiversity.agr.gc.ca</a:t>
            </a:r>
            <a:r>
              <a:rPr lang="en-US" sz="2000" dirty="0">
                <a:latin typeface="+mn-lt"/>
              </a:rPr>
              <a:t>/projects/</a:t>
            </a:r>
            <a:r>
              <a:rPr lang="en-US" sz="2000" dirty="0" err="1">
                <a:latin typeface="+mn-lt"/>
              </a:rPr>
              <a:t>biocluster</a:t>
            </a:r>
            <a:r>
              <a:rPr lang="en-US" sz="2000" dirty="0">
                <a:latin typeface="+mn-lt"/>
              </a:rPr>
              <a:t>/wiki/</a:t>
            </a:r>
            <a:r>
              <a:rPr lang="en-US" sz="2000" dirty="0" err="1">
                <a:latin typeface="+mn-lt"/>
              </a:rPr>
              <a:t>Biocluster_User_Guide</a:t>
            </a:r>
            <a:endParaRPr lang="en-US" sz="20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B7FAE-B753-1041-B17F-19D0D9876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61273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D9BB842-0D32-A249-B3E1-78D28D639B93}"/>
              </a:ext>
            </a:extLst>
          </p:cNvPr>
          <p:cNvSpPr/>
          <p:nvPr/>
        </p:nvSpPr>
        <p:spPr>
          <a:xfrm>
            <a:off x="927321" y="5331605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EB1152-45E6-F04D-95D5-7E107440E8A8}"/>
              </a:ext>
            </a:extLst>
          </p:cNvPr>
          <p:cNvSpPr/>
          <p:nvPr/>
        </p:nvSpPr>
        <p:spPr>
          <a:xfrm>
            <a:off x="927321" y="341048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48AE2E-937F-C347-8922-43478771B882}"/>
              </a:ext>
            </a:extLst>
          </p:cNvPr>
          <p:cNvSpPr/>
          <p:nvPr/>
        </p:nvSpPr>
        <p:spPr>
          <a:xfrm>
            <a:off x="927321" y="436474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E89E7-7BD2-8546-A82F-BAF86A54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Where do commands go?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A9FF1-C8D1-CD4A-A1D8-FBC6568F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“interpreter”, </a:t>
            </a:r>
            <a:r>
              <a:rPr lang="en-US" dirty="0" err="1">
                <a:latin typeface="+mj-lt"/>
              </a:rPr>
              <a:t>sh</a:t>
            </a:r>
            <a:r>
              <a:rPr lang="en-US" dirty="0">
                <a:latin typeface="+mj-lt"/>
              </a:rPr>
              <a:t>, bash, </a:t>
            </a:r>
            <a:r>
              <a:rPr lang="en-US" dirty="0" err="1">
                <a:latin typeface="+mj-lt"/>
              </a:rPr>
              <a:t>perl</a:t>
            </a:r>
            <a:r>
              <a:rPr lang="en-US" dirty="0">
                <a:latin typeface="+mj-lt"/>
              </a:rPr>
              <a:t>, python</a:t>
            </a:r>
          </a:p>
          <a:p>
            <a:r>
              <a:rPr lang="en-US" dirty="0">
                <a:latin typeface="+mj-lt"/>
              </a:rPr>
              <a:t>Variables:</a:t>
            </a:r>
          </a:p>
          <a:p>
            <a:pPr lvl="1"/>
            <a:r>
              <a:rPr lang="en-US" dirty="0">
                <a:latin typeface="+mj-lt"/>
              </a:rPr>
              <a:t>$PATH, $HOME, $USER</a:t>
            </a:r>
          </a:p>
          <a:p>
            <a:r>
              <a:rPr lang="en-US" dirty="0">
                <a:latin typeface="+mj-lt"/>
              </a:rPr>
              <a:t>Print a variable’s contents with: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echo &lt;$VARIABLE&gt;</a:t>
            </a:r>
          </a:p>
          <a:p>
            <a:r>
              <a:rPr lang="en-US" dirty="0">
                <a:latin typeface="+mj-lt"/>
              </a:rPr>
              <a:t>Set a variable with: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export VARIABLENAME=“New value”</a:t>
            </a:r>
          </a:p>
          <a:p>
            <a:r>
              <a:rPr lang="en-US" dirty="0">
                <a:latin typeface="+mj-lt"/>
              </a:rPr>
              <a:t>Add executable to path:	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export PATH=$PATH:/path/to/file</a:t>
            </a:r>
          </a:p>
          <a:p>
            <a:pPr lvl="2"/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E76890-FD6E-9449-861C-5592D913C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46934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F1DF7E6-E35C-2C41-B74D-64828888D79C}"/>
              </a:ext>
            </a:extLst>
          </p:cNvPr>
          <p:cNvSpPr/>
          <p:nvPr/>
        </p:nvSpPr>
        <p:spPr>
          <a:xfrm>
            <a:off x="927321" y="5564057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CEC782-D748-D94F-B927-60E89BF1A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1D40F-2F09-C448-B2C8-F4231AD0F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Some software has prerequisite packages, libraries, modules.</a:t>
            </a:r>
          </a:p>
          <a:p>
            <a:r>
              <a:rPr lang="en-US" dirty="0">
                <a:latin typeface="+mn-lt"/>
              </a:rPr>
              <a:t>These are found using variables containing the path to the required files:</a:t>
            </a:r>
          </a:p>
          <a:p>
            <a:pPr marL="457200" lvl="1" indent="0">
              <a:buNone/>
            </a:pPr>
            <a:r>
              <a:rPr lang="en-CA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$LD_LIBRARY_PATH</a:t>
            </a: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$PERL5LIB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$LIBPATH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pPr marL="400050" indent="-457200"/>
            <a:r>
              <a:rPr lang="en-US" dirty="0">
                <a:latin typeface="+mn-lt"/>
              </a:rPr>
              <a:t>To get a list of the current variables: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printenv</a:t>
            </a: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6CD574-92FF-7643-9D42-4E48D11B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89828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D968F78-2E6F-E64B-A76C-5A22A721BEFB}"/>
              </a:ext>
            </a:extLst>
          </p:cNvPr>
          <p:cNvSpPr/>
          <p:nvPr/>
        </p:nvSpPr>
        <p:spPr>
          <a:xfrm>
            <a:off x="927321" y="478121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800467-9BCC-1D43-9936-6521D3FBEE50}"/>
              </a:ext>
            </a:extLst>
          </p:cNvPr>
          <p:cNvSpPr/>
          <p:nvPr/>
        </p:nvSpPr>
        <p:spPr>
          <a:xfrm>
            <a:off x="927321" y="509029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F30591-2EDC-6A44-B147-F74D1ADC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Environment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706AC-E1E8-2447-A7AE-6289FEAE2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When you connected to the </a:t>
            </a:r>
            <a:r>
              <a:rPr lang="en-US" dirty="0" err="1">
                <a:latin typeface="+mn-lt"/>
              </a:rPr>
              <a:t>BioCluster</a:t>
            </a:r>
            <a:r>
              <a:rPr lang="en-US" dirty="0">
                <a:latin typeface="+mn-lt"/>
              </a:rPr>
              <a:t> with “</a:t>
            </a:r>
            <a:r>
              <a:rPr lang="en-US" dirty="0" err="1">
                <a:latin typeface="+mn-lt"/>
              </a:rPr>
              <a:t>ssh</a:t>
            </a:r>
            <a:r>
              <a:rPr lang="en-US" dirty="0">
                <a:latin typeface="+mn-lt"/>
              </a:rPr>
              <a:t>” the commands in ~/.</a:t>
            </a:r>
            <a:r>
              <a:rPr lang="en-US" dirty="0" err="1">
                <a:latin typeface="+mn-lt"/>
              </a:rPr>
              <a:t>bashrc</a:t>
            </a:r>
            <a:r>
              <a:rPr lang="en-US" dirty="0">
                <a:latin typeface="+mn-lt"/>
              </a:rPr>
              <a:t>, ~/.</a:t>
            </a:r>
            <a:r>
              <a:rPr lang="en-US" dirty="0" err="1">
                <a:latin typeface="+mn-lt"/>
              </a:rPr>
              <a:t>bash_profile</a:t>
            </a:r>
            <a:r>
              <a:rPr lang="en-US" dirty="0">
                <a:latin typeface="+mn-lt"/>
              </a:rPr>
              <a:t> are executed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Edit these files with a text editor</a:t>
            </a:r>
          </a:p>
          <a:p>
            <a:r>
              <a:rPr lang="en-US" dirty="0">
                <a:latin typeface="+mn-lt"/>
              </a:rPr>
              <a:t>Must restart shell session, or source the files before changes come into effect: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source ~/.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bash_profile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. ~/.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bashrc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2D444-DD19-364E-956C-47F46D6B9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3042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B6684-6230-9D44-8E99-EED263449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09B2E-958D-CB47-B817-FBAE223676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Installation</a:t>
            </a:r>
          </a:p>
          <a:p>
            <a:r>
              <a:rPr lang="en-US" dirty="0">
                <a:latin typeface="+mn-lt"/>
              </a:rPr>
              <a:t>Execution</a:t>
            </a:r>
          </a:p>
          <a:p>
            <a:r>
              <a:rPr lang="en-US" dirty="0">
                <a:latin typeface="+mn-lt"/>
              </a:rPr>
              <a:t>Troubleshooting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D5954-0EC2-5040-8C4B-CAE04D5DC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23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BB0E9D-1C4E-9A4D-9EC0-71BE8FD17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280" y="2988310"/>
            <a:ext cx="4064000" cy="4064000"/>
          </a:xfrm>
          <a:prstGeom prst="rect">
            <a:avLst/>
          </a:prstGeom>
        </p:spPr>
      </p:pic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007364BC-F485-384E-AE5A-28D81A6A3BD1}"/>
              </a:ext>
            </a:extLst>
          </p:cNvPr>
          <p:cNvSpPr/>
          <p:nvPr/>
        </p:nvSpPr>
        <p:spPr>
          <a:xfrm>
            <a:off x="2865120" y="711200"/>
            <a:ext cx="3852000" cy="2277110"/>
          </a:xfrm>
          <a:prstGeom prst="wedgeRectCallout">
            <a:avLst>
              <a:gd name="adj1" fmla="val 33611"/>
              <a:gd name="adj2" fmla="val 70946"/>
            </a:avLst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THE DOCUMENTATION! 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You can usually find it in </a:t>
            </a:r>
            <a:r>
              <a:rPr lang="en-US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INSTALL.txt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README.*, the GitHub page, the wiki, or with a google search.</a:t>
            </a:r>
          </a:p>
        </p:txBody>
      </p:sp>
    </p:spTree>
    <p:extLst>
      <p:ext uri="{BB962C8B-B14F-4D97-AF65-F5344CB8AC3E}">
        <p14:creationId xmlns:p14="http://schemas.microsoft.com/office/powerpoint/2010/main" val="4182530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7737D01-482F-2A43-BA8E-9877F2A904C1}"/>
              </a:ext>
            </a:extLst>
          </p:cNvPr>
          <p:cNvSpPr/>
          <p:nvPr/>
        </p:nvSpPr>
        <p:spPr>
          <a:xfrm>
            <a:off x="927320" y="1839057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AEF21A-F817-F044-982D-7306F7E6C388}"/>
              </a:ext>
            </a:extLst>
          </p:cNvPr>
          <p:cNvSpPr/>
          <p:nvPr/>
        </p:nvSpPr>
        <p:spPr>
          <a:xfrm>
            <a:off x="927321" y="5144315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AF7651B-B9CE-7049-A22F-7BE2C8ED59B1}"/>
              </a:ext>
            </a:extLst>
          </p:cNvPr>
          <p:cNvSpPr/>
          <p:nvPr/>
        </p:nvSpPr>
        <p:spPr>
          <a:xfrm>
            <a:off x="927321" y="2138204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8045B-7C0C-744E-A32E-79A55673B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Installing New Programs (via git)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A178D-09DA-5C4E-86E6-75F7CB468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Download a git repository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git clone https://github.com/lh3/bwa.git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Look out for special instructions that pertain to you</a:t>
            </a:r>
          </a:p>
          <a:p>
            <a:r>
              <a:rPr lang="en-US" dirty="0">
                <a:latin typeface="+mn-lt"/>
              </a:rPr>
              <a:t>Likely a local installation! 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./configure --prefix=~/bin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AB25F-58C7-0D4A-AFF0-F32E792D8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46132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30DB1-E90B-574C-83FB-774FCA8F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To get </a:t>
            </a:r>
            <a:r>
              <a:rPr lang="en-US" dirty="0" err="1">
                <a:latin typeface="+mj-lt"/>
              </a:rPr>
              <a:t>github</a:t>
            </a:r>
            <a:r>
              <a:rPr lang="en-US" dirty="0">
                <a:latin typeface="+mj-lt"/>
              </a:rPr>
              <a:t> link: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14155-A14E-7940-B097-C48DA4F9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25</a:t>
            </a:fld>
            <a:endParaRPr lang="en-US" alt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F472EFC-0F2D-584C-ADA5-EB7A9404C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116647"/>
            <a:ext cx="6906165" cy="5375113"/>
          </a:xfr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1B7833D1-D576-AE42-9974-8480EDDAE34B}"/>
              </a:ext>
            </a:extLst>
          </p:cNvPr>
          <p:cNvSpPr/>
          <p:nvPr/>
        </p:nvSpPr>
        <p:spPr>
          <a:xfrm>
            <a:off x="6979920" y="4378960"/>
            <a:ext cx="1706880" cy="701040"/>
          </a:xfrm>
          <a:prstGeom prst="lef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CLICK THIS</a:t>
            </a:r>
          </a:p>
        </p:txBody>
      </p:sp>
    </p:spTree>
    <p:extLst>
      <p:ext uri="{BB962C8B-B14F-4D97-AF65-F5344CB8AC3E}">
        <p14:creationId xmlns:p14="http://schemas.microsoft.com/office/powerpoint/2010/main" val="8643295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4393B-B05B-AD4B-89CE-53C5D03FF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Make and </a:t>
            </a:r>
            <a:r>
              <a:rPr lang="en-US" dirty="0" err="1">
                <a:latin typeface="+mj-lt"/>
              </a:rPr>
              <a:t>Makefiles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9D2ED-E4F1-D54B-A7FB-E24958742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./configure [--prefix=~/bin]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make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make install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Look out for errors in the above and </a:t>
            </a:r>
            <a:r>
              <a:rPr lang="en-US" b="1" i="1" u="sng" dirty="0">
                <a:latin typeface="+mn-lt"/>
              </a:rPr>
              <a:t>Read Them</a:t>
            </a:r>
          </a:p>
          <a:p>
            <a:r>
              <a:rPr lang="en-US" dirty="0">
                <a:latin typeface="+mn-lt"/>
              </a:rPr>
              <a:t>Most likely causes for compilation errors are missing or incompatible version of dependencies.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7CECA-77C5-1346-8CC0-573845013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3534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1C7F0F4-1CE6-B34D-9E86-C906780970EE}"/>
              </a:ext>
            </a:extLst>
          </p:cNvPr>
          <p:cNvSpPr/>
          <p:nvPr/>
        </p:nvSpPr>
        <p:spPr>
          <a:xfrm>
            <a:off x="927321" y="227871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7BA0CC-0CEC-DA47-B084-AA737655325B}"/>
              </a:ext>
            </a:extLst>
          </p:cNvPr>
          <p:cNvSpPr/>
          <p:nvPr/>
        </p:nvSpPr>
        <p:spPr>
          <a:xfrm>
            <a:off x="927321" y="3757994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9F248D-3B5B-384A-993F-2BFE2A05DA1C}"/>
              </a:ext>
            </a:extLst>
          </p:cNvPr>
          <p:cNvSpPr/>
          <p:nvPr/>
        </p:nvSpPr>
        <p:spPr>
          <a:xfrm>
            <a:off x="927321" y="4094094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8A104-DC0E-8045-811A-769C9A789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Add To 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B54B5-1829-BF4D-A9BA-DD0ECDB5B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To use a new command without specifying the relative/absolute path to it each time: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export PATH=$PATH:/path/to/command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Or add to ~/.</a:t>
            </a:r>
            <a:r>
              <a:rPr lang="en-US" dirty="0" err="1">
                <a:latin typeface="+mn-lt"/>
              </a:rPr>
              <a:t>bash_profile</a:t>
            </a:r>
            <a:r>
              <a:rPr lang="en-US" dirty="0">
                <a:latin typeface="+mn-lt"/>
              </a:rPr>
              <a:t> or ~/.</a:t>
            </a:r>
            <a:r>
              <a:rPr lang="en-US" dirty="0" err="1">
                <a:latin typeface="+mn-lt"/>
              </a:rPr>
              <a:t>bashrc</a:t>
            </a:r>
            <a:endParaRPr lang="en-US" dirty="0">
              <a:latin typeface="+mn-lt"/>
            </a:endParaRP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source ~/.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bash_profile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which command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85C62-17BA-3B42-B1E2-7AA3672BA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045407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63CA2-841E-C541-86D5-3A3132B0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CE2E1-6AFA-F643-8089-F37292413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Instructions for software requirements usually come before installation instructions.</a:t>
            </a:r>
          </a:p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Some dependencies will require administrative </a:t>
            </a:r>
            <a:r>
              <a:rPr lang="en-US" dirty="0" err="1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priviledges</a:t>
            </a:r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 (superuser)</a:t>
            </a:r>
          </a:p>
          <a:p>
            <a:pPr lvl="1"/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Libraries, compiler versions</a:t>
            </a:r>
          </a:p>
          <a:p>
            <a:pPr lvl="1"/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These can often be overcome with </a:t>
            </a:r>
            <a:r>
              <a:rPr lang="en-US" i="1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virtual environments </a:t>
            </a:r>
          </a:p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Some dependencies can be installed by the user as long as the required version is specified in environment variables.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7EA68-0F4C-3540-86F9-B276FDB9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28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017B8B-1B58-B243-AFF5-E294F88E1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447280" y="2718435"/>
            <a:ext cx="1767840" cy="176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914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C7B03-0375-7B46-8B71-D563B44BE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Conda</a:t>
            </a:r>
            <a:r>
              <a:rPr lang="en-US" dirty="0">
                <a:latin typeface="+mn-lt"/>
              </a:rPr>
              <a:t>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57C5C-636E-C04C-845D-9A8CC087F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+mn-lt"/>
              </a:rPr>
              <a:t>Create environments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create --name &lt;ENVNAME&gt;</a:t>
            </a:r>
          </a:p>
          <a:p>
            <a:endParaRPr lang="en-US" dirty="0">
              <a:latin typeface="+mn-lt"/>
            </a:endParaRPr>
          </a:p>
          <a:p>
            <a:r>
              <a:rPr lang="en-US" sz="2800" dirty="0">
                <a:latin typeface="+mn-lt"/>
              </a:rPr>
              <a:t>Enter and exit the environment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activate &lt;ENVNAME&gt;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deactivate</a:t>
            </a:r>
          </a:p>
          <a:p>
            <a:endParaRPr lang="en-US" dirty="0">
              <a:latin typeface="+mn-lt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2800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List environments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info --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envs</a:t>
            </a: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B412EA-52D7-CB43-A9B1-D5B002C16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52432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2D68-BAFA-A94F-91D3-475C6DA7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3F7CD-28DA-6A43-9800-6B7D72EE3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1. Basic Commands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2. Input &amp; Output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3. The Environment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4. Non-standard Software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5. Regular Expressions 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6. Scripting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6869B-28A3-9746-B63E-14C36CC7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949997-0FA9-6144-B186-4FC7A0157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32" b="13623"/>
          <a:stretch/>
        </p:blipFill>
        <p:spPr>
          <a:xfrm>
            <a:off x="4890504" y="1269048"/>
            <a:ext cx="3491496" cy="1666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099E8A-CAC2-5F48-A851-2EE56E09F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220" y="3606800"/>
            <a:ext cx="2473960" cy="2473960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2CFA5C82-D911-DC46-8607-F5752C09F839}"/>
              </a:ext>
            </a:extLst>
          </p:cNvPr>
          <p:cNvSpPr/>
          <p:nvPr/>
        </p:nvSpPr>
        <p:spPr>
          <a:xfrm>
            <a:off x="6319520" y="3042444"/>
            <a:ext cx="467360" cy="4572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37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81371-4FEF-F848-91CB-839ABDA8E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Conda</a:t>
            </a:r>
            <a:r>
              <a:rPr lang="en-US" dirty="0">
                <a:latin typeface="+mn-lt"/>
              </a:rPr>
              <a:t> Installations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28D9C-DBE1-0447-81DE-84895EA08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Search for packages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search STAR</a:t>
            </a: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Install a package (to current </a:t>
            </a:r>
            <a:r>
              <a:rPr lang="en-US" dirty="0" err="1">
                <a:latin typeface="+mn-lt"/>
              </a:rPr>
              <a:t>invironment</a:t>
            </a:r>
            <a:r>
              <a:rPr lang="en-US" dirty="0">
                <a:latin typeface="+mn-lt"/>
              </a:rPr>
              <a:t>)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conda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install STAR</a:t>
            </a: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DF6982-6DCA-F74D-B6D8-80C895AE8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>
                <a:latin typeface="+mn-lt"/>
              </a:rPr>
              <a:pPr>
                <a:defRPr/>
              </a:pPr>
              <a:t>30</a:t>
            </a:fld>
            <a:endParaRPr lang="en-US" alt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225428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2CE57-4F0F-FA4A-86D0-845D733CF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Running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E6E7A-BBF3-1B45-B068-B4CC90C2B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Read Documentation: </a:t>
            </a:r>
            <a:r>
              <a:rPr lang="en-US" dirty="0" err="1">
                <a:latin typeface="+mn-lt"/>
              </a:rPr>
              <a:t>README.txt</a:t>
            </a:r>
            <a:r>
              <a:rPr lang="en-US" dirty="0">
                <a:latin typeface="+mn-lt"/>
              </a:rPr>
              <a:t>, </a:t>
            </a:r>
            <a:r>
              <a:rPr lang="en-US" dirty="0" err="1">
                <a:latin typeface="+mn-lt"/>
              </a:rPr>
              <a:t>README.md</a:t>
            </a:r>
            <a:r>
              <a:rPr lang="en-US" dirty="0">
                <a:latin typeface="+mn-lt"/>
              </a:rPr>
              <a:t>, etc.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&lt;command&gt;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java -jar path/to/</a:t>
            </a:r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software.jar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script.[</a:t>
            </a:r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sh|pl|py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 &lt;arguments&gt;</a:t>
            </a:r>
          </a:p>
          <a:p>
            <a:endParaRPr lang="en-US" sz="2000" dirty="0">
              <a:latin typeface="+mn-lt"/>
              <a:cs typeface="Consolas" panose="020B0609020204030204" pitchFamily="49" charset="0"/>
            </a:endParaRPr>
          </a:p>
          <a:p>
            <a:r>
              <a:rPr lang="en-US" dirty="0">
                <a:latin typeface="+mn-lt"/>
              </a:rPr>
              <a:t>Make sure you understand what the command will do before you press enter!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DF94D9-6D43-1748-BFF2-7228147CD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47159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6B1E7-6549-4246-865F-11AA1746D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Monitoring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E4B4D-E13E-7647-8CBE-EAA1FD5A1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Display active processes: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top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View a certain process, or find one:</a:t>
            </a:r>
          </a:p>
          <a:p>
            <a:pPr marL="457200" lvl="1" indent="0">
              <a:buNone/>
            </a:pPr>
            <a:r>
              <a:rPr lang="en-US" dirty="0" err="1">
                <a:latin typeface="+mn-lt"/>
              </a:rPr>
              <a:t>ps</a:t>
            </a:r>
            <a:r>
              <a:rPr lang="en-US" dirty="0">
                <a:latin typeface="+mn-lt"/>
              </a:rPr>
              <a:t> 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End a process (send a signal):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kill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8A659-6AB8-504C-A7BD-EA4CE176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4015843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7AD9D-844B-0947-ACD2-B852A5E8D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Regular Expressions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7C028-7895-0B4D-8D20-032159C9F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Anchors</a:t>
            </a:r>
          </a:p>
          <a:p>
            <a:r>
              <a:rPr lang="en-US" dirty="0">
                <a:latin typeface="+mn-lt"/>
              </a:rPr>
              <a:t>Wildcards</a:t>
            </a:r>
          </a:p>
          <a:p>
            <a:r>
              <a:rPr lang="en-US" dirty="0">
                <a:latin typeface="+mn-lt"/>
              </a:rPr>
              <a:t>Quantifiers</a:t>
            </a:r>
          </a:p>
          <a:p>
            <a:r>
              <a:rPr lang="en-US" dirty="0">
                <a:latin typeface="+mn-lt"/>
              </a:rPr>
              <a:t>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2546F-B4E4-E346-8DC3-2A181F519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33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82554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407CF-8E12-6A4D-A189-FDA11510D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Anchors, Wildcards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F08B6-B324-5242-9FF0-D72904329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Anchors (always use these if possible)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^ → beginning of a string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$ → end of a string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Wildcards are characters that have special meaning to the interpreter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. → any character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[abc0123456789] → any character in a list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[a-zA-Z0-9] → any character in a range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[^ATCG] → any character </a:t>
            </a:r>
            <a:r>
              <a:rPr lang="en-US" sz="2400" i="1" dirty="0">
                <a:latin typeface="+mn-lt"/>
              </a:rPr>
              <a:t>NOT </a:t>
            </a:r>
            <a:r>
              <a:rPr lang="en-US" sz="2400" dirty="0">
                <a:latin typeface="+mn-lt"/>
              </a:rPr>
              <a:t>in a list</a:t>
            </a:r>
          </a:p>
          <a:p>
            <a:endParaRPr lang="en-US" dirty="0">
              <a:latin typeface="+mn-lt"/>
            </a:endParaRPr>
          </a:p>
          <a:p>
            <a:pPr lvl="1"/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B00AA-2DB4-F645-8188-4AF6F16DC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064234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AC909-18FD-C74A-AECA-3569ED80C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8D0F-90B9-1A45-B13A-7354A42E1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Can specify how many times a character set can be matched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* → 0 or more times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\{</a:t>
            </a:r>
            <a:r>
              <a:rPr lang="en-US" sz="2400" dirty="0" err="1">
                <a:latin typeface="+mn-lt"/>
              </a:rPr>
              <a:t>n,m</a:t>
            </a:r>
            <a:r>
              <a:rPr lang="en-US" sz="2400" dirty="0">
                <a:latin typeface="+mn-lt"/>
              </a:rPr>
              <a:t>\} → at least n times, no more than m times\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\{n,\} → at least n times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\{n\} → exactly n times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These only work when following a character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64516C-CC4E-5742-AE3C-69F4E7108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725462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8E6E4-DB03-0A41-97A2-D58E15A02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Regex extended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27AAE-D009-9745-A960-7A1D39544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There are different </a:t>
            </a:r>
            <a:r>
              <a:rPr lang="en-US" dirty="0" err="1">
                <a:latin typeface="+mn-lt"/>
              </a:rPr>
              <a:t>flavours</a:t>
            </a:r>
            <a:r>
              <a:rPr lang="en-US" dirty="0">
                <a:latin typeface="+mn-lt"/>
              </a:rPr>
              <a:t> of regular expressions</a:t>
            </a:r>
          </a:p>
          <a:p>
            <a:pPr lvl="1"/>
            <a:r>
              <a:rPr lang="en-US" dirty="0">
                <a:latin typeface="+mn-lt"/>
              </a:rPr>
              <a:t>Basic</a:t>
            </a:r>
          </a:p>
          <a:p>
            <a:pPr lvl="1"/>
            <a:r>
              <a:rPr lang="en-US" dirty="0">
                <a:latin typeface="+mn-lt"/>
              </a:rPr>
              <a:t>Extended</a:t>
            </a:r>
          </a:p>
          <a:p>
            <a:pPr lvl="1"/>
            <a:r>
              <a:rPr lang="en-US" dirty="0">
                <a:latin typeface="+mn-lt"/>
              </a:rPr>
              <a:t>Perl extended (includes predefined character sets: \w, \W, \s, \S etc.)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Extended: extra modifiers, and replaces \{, \} with {, }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1E741-FCD4-E04A-BC4B-BE365DA41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740599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95BA-89A3-BE49-88E1-355C6D590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Shell Scripts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4FA3A-28EF-B244-BA6D-B337B0E1B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Variables</a:t>
            </a:r>
          </a:p>
          <a:p>
            <a:r>
              <a:rPr lang="en-US" dirty="0">
                <a:latin typeface="+mn-lt"/>
              </a:rPr>
              <a:t>Conditionals</a:t>
            </a:r>
          </a:p>
          <a:p>
            <a:r>
              <a:rPr lang="en-US" dirty="0">
                <a:latin typeface="+mn-lt"/>
              </a:rPr>
              <a:t>Loops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DED88-D91F-604E-922D-F952A01E7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37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668564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3476D-73A9-ED4F-B6E7-C732D886F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Scripts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055F7-7B14-404E-A6AF-3F1C0A8A0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Are “interpreted” sets of instructions to control other programs</a:t>
            </a:r>
          </a:p>
          <a:p>
            <a:pPr lvl="1"/>
            <a:r>
              <a:rPr lang="en-US" dirty="0">
                <a:latin typeface="+mn-lt"/>
              </a:rPr>
              <a:t>Differ from “compiled” software</a:t>
            </a:r>
          </a:p>
          <a:p>
            <a:r>
              <a:rPr lang="en-US" dirty="0">
                <a:latin typeface="+mn-lt"/>
              </a:rPr>
              <a:t>Good for automating small, repetitive tasks.</a:t>
            </a: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8D281-60FD-7540-BE4F-B33820EB1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034983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059F-6267-AE43-BF91-AB46BD075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Shebang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FB75E-190B-004E-9315-A336AD4DC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Specifies the interpreter that will parse your script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Can use absolute path: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#!/bin/bash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Better to use env as other systems may not have the same bash location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#!/</a:t>
            </a:r>
            <a:r>
              <a:rPr lang="en-US" dirty="0" err="1">
                <a:latin typeface="+mn-lt"/>
              </a:rPr>
              <a:t>usr</a:t>
            </a:r>
            <a:r>
              <a:rPr lang="en-US" dirty="0">
                <a:latin typeface="+mn-lt"/>
              </a:rPr>
              <a:t>/bin/env bash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3C8592-9775-2D41-B5D7-7E1BEE6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5445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3822DEB-3774-A441-8365-D21EE77BD1AD}"/>
              </a:ext>
            </a:extLst>
          </p:cNvPr>
          <p:cNvSpPr/>
          <p:nvPr/>
        </p:nvSpPr>
        <p:spPr>
          <a:xfrm>
            <a:off x="927321" y="3184568"/>
            <a:ext cx="7481183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27D29A-3F9C-574B-996A-7802B485B4BD}"/>
              </a:ext>
            </a:extLst>
          </p:cNvPr>
          <p:cNvSpPr/>
          <p:nvPr/>
        </p:nvSpPr>
        <p:spPr>
          <a:xfrm>
            <a:off x="927321" y="1777256"/>
            <a:ext cx="7481183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4CCC16-7A7A-A243-B3DE-ABED15215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2BAC-C0BF-094A-83B0-17E60581B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+mn-lt"/>
              </a:rPr>
              <a:t>Create a secure shell on the remote server: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ssh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bctraining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###@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biocluster.agr.gc.ca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endParaRPr lang="en-US" dirty="0"/>
          </a:p>
          <a:p>
            <a:r>
              <a:rPr lang="en-US" sz="2800" dirty="0">
                <a:latin typeface="+mn-lt"/>
              </a:rPr>
              <a:t>Acquire access to a worker node: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qlogin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6393C-B3DE-B042-8EA5-CBEB48ED6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02394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2D44F-95E6-1544-B294-539B2C9E8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2FC13-015C-8443-A7B4-7D551A2C8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Allows the user to give contextual information to the program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Arguments are stored in special variables: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$1, $2, $3 … etc.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pPr marL="0" indent="0">
              <a:buNone/>
            </a:pPr>
            <a:r>
              <a:rPr lang="en-US" sz="2400" dirty="0">
                <a:latin typeface="+mn-lt"/>
              </a:rPr>
              <a:t>* NOTE: This approach makes assumptions about the order and format of arguments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40F249-29ED-C441-9D50-2F0FE54AB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780167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B8051-EF3D-2140-8DAC-6E7123406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Other Special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D112E-5F2C-084A-BADE-64242A453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+mn-lt"/>
              </a:rPr>
              <a:t>$0 -&gt; filename of current script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+mn-lt"/>
              </a:rPr>
              <a:t>$$ -&gt; PID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+mn-lt"/>
              </a:rPr>
              <a:t>$# -&gt; number of arguments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+mn-lt"/>
              </a:rPr>
              <a:t>$? -&gt; exit status of last command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+mn-lt"/>
              </a:rPr>
              <a:t>$! -&gt; PID of last background command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9A4ACD-318D-6742-B913-5AA4F58FE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967463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EDF46-C191-2445-95D2-BDE8B5DC9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7580A-03C1-E240-8873-59C5E5A96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using an assignment statement (no spaces)</a:t>
            </a:r>
          </a:p>
          <a:p>
            <a:pPr marL="457200" lvl="1" indent="0">
              <a:buNone/>
            </a:pPr>
            <a:r>
              <a:rPr lang="en-US" dirty="0"/>
              <a:t>MYVAR=“abc123”</a:t>
            </a:r>
          </a:p>
          <a:p>
            <a:r>
              <a:rPr lang="en-US" dirty="0"/>
              <a:t>Arrays specified by brackets separating elements with spaces</a:t>
            </a:r>
          </a:p>
          <a:p>
            <a:pPr marL="457200" lvl="1" indent="0">
              <a:buNone/>
            </a:pPr>
            <a:r>
              <a:rPr lang="en-US" dirty="0"/>
              <a:t>MYARRAY=(a b c 1 2 3)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95C53-E340-F741-B193-2DC5285D5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2761430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49AC5-7AF1-AA40-AEBA-E8590D9E8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E0A310-9354-894B-8749-6F9D11909F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+mn-lt"/>
              </a:rPr>
              <a:t>Either with echo: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echo $MYVAR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abc123</a:t>
            </a:r>
          </a:p>
          <a:p>
            <a:endParaRPr lang="en-US" dirty="0"/>
          </a:p>
          <a:p>
            <a:r>
              <a:rPr lang="en-US" sz="2800" dirty="0">
                <a:latin typeface="+mn-lt"/>
              </a:rPr>
              <a:t>Or the more robust </a:t>
            </a:r>
            <a:r>
              <a:rPr lang="en-US" sz="2800" dirty="0" err="1">
                <a:latin typeface="+mn-lt"/>
              </a:rPr>
              <a:t>printf</a:t>
            </a:r>
            <a:endParaRPr lang="en-US" sz="2800" dirty="0">
              <a:latin typeface="+mn-lt"/>
            </a:endParaRPr>
          </a:p>
          <a:p>
            <a:pPr marL="457200" lvl="1" indent="0">
              <a:buNone/>
            </a:pP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printf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formatString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&lt;arguments&gt;</a:t>
            </a:r>
          </a:p>
          <a:p>
            <a:pPr marL="457200" lvl="1" indent="0">
              <a:buNone/>
            </a:pP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printf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“%s\n” $MYVAR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&gt; abc123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431AF9-873C-BB4E-A6CD-3DE5E802B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168857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4A53-4A43-0642-8BEC-86316ADB4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5266A-5ACB-774E-8841-677992564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Run a code segment only if a condition is satisfied</a:t>
            </a:r>
          </a:p>
          <a:p>
            <a:r>
              <a:rPr lang="en-US" dirty="0">
                <a:latin typeface="+mn-lt"/>
              </a:rPr>
              <a:t>Useful for specific tasks, and also to avoid error states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BA51F-3C48-304D-AE55-43DC82E6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1713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8D2E9-FB8E-374E-B1D7-A337BDAD1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85C28-0C19-D54A-94A4-53F98B712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Run a code segment multiple times</a:t>
            </a:r>
          </a:p>
          <a:p>
            <a:r>
              <a:rPr lang="en-US" dirty="0">
                <a:latin typeface="+mn-lt"/>
              </a:rPr>
              <a:t>Common pitfalls:</a:t>
            </a:r>
          </a:p>
          <a:p>
            <a:pPr lvl="1"/>
            <a:r>
              <a:rPr lang="en-US" dirty="0">
                <a:latin typeface="+mn-lt"/>
              </a:rPr>
              <a:t>Infinite loops</a:t>
            </a:r>
          </a:p>
          <a:p>
            <a:pPr lvl="1"/>
            <a:r>
              <a:rPr lang="en-US" dirty="0">
                <a:latin typeface="+mn-lt"/>
              </a:rPr>
              <a:t>Off-by-one errors</a:t>
            </a:r>
          </a:p>
          <a:p>
            <a:pPr lvl="1"/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Different types:</a:t>
            </a:r>
          </a:p>
          <a:p>
            <a:pPr lvl="1"/>
            <a:r>
              <a:rPr lang="en-US" dirty="0">
                <a:latin typeface="+mn-lt"/>
              </a:rPr>
              <a:t>For loops</a:t>
            </a:r>
          </a:p>
          <a:p>
            <a:pPr lvl="1"/>
            <a:r>
              <a:rPr lang="en-US" dirty="0">
                <a:latin typeface="+mn-lt"/>
              </a:rPr>
              <a:t>While loops</a:t>
            </a:r>
          </a:p>
          <a:p>
            <a:pPr lvl="1"/>
            <a:r>
              <a:rPr lang="en-US" dirty="0">
                <a:latin typeface="+mn-lt"/>
              </a:rPr>
              <a:t>Recursion (too complicated for this workshop and rarely required)</a:t>
            </a:r>
          </a:p>
          <a:p>
            <a:pPr lvl="1"/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57EB1-1318-9841-B994-89FA3D6C8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7318397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D4F55-52E2-524B-8E85-10A7F3BB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3930A-B63C-5948-8A20-322BF729D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Isolated pieces of code that should carry out a singular function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Useful for tasks that are done frequently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Also aid readability and organization of scripts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0D44C-5386-3B4C-B637-356FA2BB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477751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6D5CB-FD80-D041-8AB0-444C5AAF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Scripting Best Practices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C359A-40F2-3742-8F1A-743DD88F22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4C2887-2225-794F-861A-5C3A6345E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47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562761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4A47E-2708-3B47-B701-F847A25B2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BB1FC-E5A8-1947-AABB-5CE81C1EB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Formatting:</a:t>
            </a:r>
          </a:p>
          <a:p>
            <a:pPr lvl="1"/>
            <a:r>
              <a:rPr lang="en-US" dirty="0">
                <a:latin typeface="+mn-lt"/>
              </a:rPr>
              <a:t>Variables, functions and commands should be distinct</a:t>
            </a:r>
          </a:p>
          <a:p>
            <a:pPr marL="457200" lvl="1" indent="0">
              <a:buNone/>
            </a:pPr>
            <a:r>
              <a:rPr lang="en-US" sz="2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CAPITAL_AND_UNDERSCORES</a:t>
            </a:r>
          </a:p>
          <a:p>
            <a:pPr marL="457200" lvl="1" indent="0">
              <a:buNone/>
            </a:pPr>
            <a:r>
              <a:rPr lang="en-US" sz="2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camelCaseFormat</a:t>
            </a:r>
            <a:r>
              <a:rPr lang="en-US" b="1" dirty="0">
                <a:latin typeface="+mn-lt"/>
              </a:rPr>
              <a:t> </a:t>
            </a:r>
            <a:r>
              <a:rPr lang="en-US" dirty="0">
                <a:latin typeface="+mn-lt"/>
              </a:rPr>
              <a:t>or </a:t>
            </a:r>
            <a:r>
              <a:rPr lang="en-US" sz="2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CamelCaseFormat</a:t>
            </a:r>
            <a:endParaRPr lang="en-US" sz="24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r>
              <a:rPr lang="en-US" sz="2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lowercase_and_underscores</a:t>
            </a:r>
            <a:endParaRPr lang="en-US" sz="24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However you choose to distinguish these is fine, just be </a:t>
            </a:r>
            <a:r>
              <a:rPr lang="en-US" i="1" u="sng" dirty="0">
                <a:latin typeface="+mn-lt"/>
              </a:rPr>
              <a:t>consistent</a:t>
            </a:r>
            <a:r>
              <a:rPr lang="en-US" dirty="0">
                <a:latin typeface="+mn-lt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7E001E-1FC7-0B4A-894B-A23E75424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389207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90E1E-79EA-8741-8336-E389AD447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A95D9-0363-DC45-8B72-DEC09BF04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Can eliminate assumptions made for argument format and order using </a:t>
            </a:r>
            <a:r>
              <a:rPr lang="en-US" i="1" dirty="0">
                <a:latin typeface="+mn-lt"/>
              </a:rPr>
              <a:t>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E8A34-EB62-D94F-B5AC-DA839AE8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4033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16F58E-D1F8-AB43-AC72-7E0FEE894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0747" y="0"/>
            <a:ext cx="10114845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3A6B5-CAC0-BE41-9085-D1FD883FF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640" y="214629"/>
            <a:ext cx="8849360" cy="6506845"/>
          </a:xfrm>
        </p:spPr>
        <p:txBody>
          <a:bodyPr numCol="2"/>
          <a:lstStyle/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VARIABLEONE=“/path/to/file1.txt”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VARIABLETWO=“/path/to/file2.txt”</a:t>
            </a:r>
          </a:p>
          <a:p>
            <a:pPr marL="0" indent="0">
              <a:buNone/>
            </a:pPr>
            <a:endParaRPr lang="en-US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[ $# -</a:t>
            </a:r>
            <a:r>
              <a:rPr lang="en-US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gt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0 ]; do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case “$1” in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-v1|--variable1)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VARIABLEONE=“$2”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shift 2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;;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-v2|--variable2)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VARIABLEONE=“$2”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shift 2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;;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*)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break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;;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esac</a:t>
            </a:r>
            <a:endParaRPr lang="en-US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done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CA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Some simple argument checks</a:t>
            </a:r>
          </a:p>
          <a:p>
            <a:pPr marL="0" indent="0">
              <a:buNone/>
            </a:pPr>
            <a:r>
              <a:rPr lang="en-CA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wrong_arg</a:t>
            </a: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 {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echo "Error: invalid value for $1" &gt;&amp;2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exit 2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 </a:t>
            </a:r>
          </a:p>
          <a:p>
            <a:pPr marL="0" indent="0">
              <a:buNone/>
            </a:pPr>
            <a:endParaRPr lang="en-CA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 -f $IN_FILE ] || </a:t>
            </a:r>
            <a:r>
              <a:rPr lang="en-CA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wrong_arg</a:t>
            </a: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"input file"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 -f $OUT_FILE ] || </a:t>
            </a:r>
            <a:r>
              <a:rPr lang="en-CA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wrong_arg</a:t>
            </a: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"output file"</a:t>
            </a:r>
            <a:endParaRPr lang="en-US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E83A28-CC61-B64A-843B-A46F5756D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50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27621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DCDB2-D994-4940-AF04-B816843E5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FC97F-45C0-3F41-8B34-6AEFABF2A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Using the ”set” </a:t>
            </a:r>
            <a:r>
              <a:rPr lang="en-US" dirty="0" err="1">
                <a:latin typeface="+mn-lt"/>
              </a:rPr>
              <a:t>builtin</a:t>
            </a:r>
            <a:r>
              <a:rPr lang="en-US" dirty="0">
                <a:latin typeface="+mn-lt"/>
              </a:rPr>
              <a:t>, can activate debugging mode: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set -x</a:t>
            </a:r>
          </a:p>
          <a:p>
            <a:pPr lvl="1"/>
            <a:r>
              <a:rPr lang="en-US" dirty="0">
                <a:latin typeface="+mn-lt"/>
              </a:rPr>
              <a:t>Prints all command executions and variable changes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set -</a:t>
            </a:r>
            <a:r>
              <a:rPr lang="en-US" dirty="0" err="1">
                <a:latin typeface="+mn-lt"/>
              </a:rPr>
              <a:t>euo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pipefail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Exit when commands fail, var references are not declared and when pipes fail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C47C84-1A06-4344-AE68-8519281BF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51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674728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8CBF8A0-6368-D44A-B670-1257B8A421A1}"/>
              </a:ext>
            </a:extLst>
          </p:cNvPr>
          <p:cNvSpPr/>
          <p:nvPr/>
        </p:nvSpPr>
        <p:spPr>
          <a:xfrm>
            <a:off x="927321" y="263202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2E3D59-B5C3-4B40-B8FD-A0D9D92BD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What is the command line?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F7F3AD-BD82-7840-8697-3D5E5F4F8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+mn-lt"/>
              </a:rPr>
              <a:t>User interface, where a user can issues “commands” to the computer carry out various tasks.</a:t>
            </a:r>
          </a:p>
          <a:p>
            <a:r>
              <a:rPr lang="en-US" sz="2800" dirty="0">
                <a:latin typeface="+mn-lt"/>
              </a:rPr>
              <a:t>Commands follow a strict format: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$ &lt;command&gt; &lt;options&gt; &lt;arguments&gt;</a:t>
            </a:r>
            <a:endParaRPr lang="en-US" sz="2400" b="1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b="1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+mn-lt"/>
              </a:rPr>
              <a:t>&lt;command&gt;</a:t>
            </a:r>
            <a:r>
              <a:rPr lang="en-US" sz="2000" dirty="0">
                <a:latin typeface="+mn-lt"/>
              </a:rPr>
              <a:t>: an executable file on the system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+mn-lt"/>
              </a:rPr>
              <a:t>&lt;options&gt;</a:t>
            </a:r>
            <a:r>
              <a:rPr lang="en-US" sz="2000" dirty="0">
                <a:latin typeface="+mn-lt"/>
              </a:rPr>
              <a:t>: flags that change the default behavior of the program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+mn-lt"/>
              </a:rPr>
              <a:t>&lt;arguments&gt;</a:t>
            </a:r>
            <a:r>
              <a:rPr lang="en-US" sz="2000" dirty="0">
                <a:latin typeface="+mn-lt"/>
              </a:rPr>
              <a:t>: information the program requires to carry out it’s task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83BFA-395B-1B44-9723-B10D3DFF2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3C17E2-FE20-4A53-829D-86648B27AE28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44631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58FB1A2-3772-E14D-A393-E84AB31F55F1}"/>
              </a:ext>
            </a:extLst>
          </p:cNvPr>
          <p:cNvSpPr/>
          <p:nvPr/>
        </p:nvSpPr>
        <p:spPr>
          <a:xfrm>
            <a:off x="927321" y="181701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9E71B8-CCF5-4940-8536-AAF51BACB2A7}"/>
              </a:ext>
            </a:extLst>
          </p:cNvPr>
          <p:cNvSpPr/>
          <p:nvPr/>
        </p:nvSpPr>
        <p:spPr>
          <a:xfrm>
            <a:off x="936597" y="3281377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C1F6AE-838F-2149-950F-31A725479A81}"/>
              </a:ext>
            </a:extLst>
          </p:cNvPr>
          <p:cNvSpPr/>
          <p:nvPr/>
        </p:nvSpPr>
        <p:spPr>
          <a:xfrm>
            <a:off x="936597" y="4746453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824500-5C24-954C-BBA4-2685BFD60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Locating Files and Directories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254A3-E50B-D048-A592-7081C56F7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Where am I?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pwd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What is around me?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ls 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How do I leave this place?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cd [path/to/directory]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811A5-7ED4-2143-95CC-16D3BAB1F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30518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185-A14B-8C49-9E3B-C727C0E17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Paths – Relative vs Absolute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E936F-5E29-4C42-BFC3-FE660B4F4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Relative path: specifies the path from your current location to the file</a:t>
            </a:r>
          </a:p>
          <a:p>
            <a:pPr lvl="1"/>
            <a:r>
              <a:rPr lang="en-US" dirty="0">
                <a:latin typeface="+mn-lt"/>
              </a:rPr>
              <a:t>Current directory can be referenced with: “./”</a:t>
            </a:r>
          </a:p>
          <a:p>
            <a:pPr lvl="1"/>
            <a:r>
              <a:rPr lang="en-US" dirty="0">
                <a:latin typeface="+mn-lt"/>
              </a:rPr>
              <a:t>One directory up: “../”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Absolute path: specifies the path to the file relative to the base root directory</a:t>
            </a:r>
          </a:p>
          <a:p>
            <a:pPr lvl="1"/>
            <a:r>
              <a:rPr lang="en-US" dirty="0">
                <a:latin typeface="+mn-lt"/>
              </a:rPr>
              <a:t>Begins with “/”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AA042-6E74-8949-B2C4-BF57A4E6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83723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23C842-ABE8-FE43-8AD6-C4CFCB8E24FA}"/>
              </a:ext>
            </a:extLst>
          </p:cNvPr>
          <p:cNvSpPr/>
          <p:nvPr/>
        </p:nvSpPr>
        <p:spPr>
          <a:xfrm>
            <a:off x="927321" y="1817012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72E870-3320-7F4B-9FD8-F26FE6EC0B3B}"/>
              </a:ext>
            </a:extLst>
          </p:cNvPr>
          <p:cNvSpPr/>
          <p:nvPr/>
        </p:nvSpPr>
        <p:spPr>
          <a:xfrm>
            <a:off x="927321" y="322789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AB574B6-C6DE-124D-BBDD-A5BD31401D5C}"/>
              </a:ext>
            </a:extLst>
          </p:cNvPr>
          <p:cNvSpPr/>
          <p:nvPr/>
        </p:nvSpPr>
        <p:spPr>
          <a:xfrm>
            <a:off x="927321" y="4861699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1016DF-C6B5-C94C-A97A-B0A8916646CA}"/>
              </a:ext>
            </a:extLst>
          </p:cNvPr>
          <p:cNvSpPr/>
          <p:nvPr/>
        </p:nvSpPr>
        <p:spPr>
          <a:xfrm>
            <a:off x="927321" y="3546041"/>
            <a:ext cx="7380797" cy="40221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782B45-4DAB-B24E-BDE0-5A7049915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Create, Move, Delete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3FB1F-62C4-1C4C-BE71-84360BF91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Creating files: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touch &lt;filename&gt;</a:t>
            </a:r>
          </a:p>
          <a:p>
            <a:pPr marL="457200" lvl="1" indent="0">
              <a:buNone/>
            </a:pP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</a:rPr>
              <a:t>Copying/Moving files: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cp &lt;source&gt; &lt;destination&gt;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mv &lt;source&gt; &lt;destination&gt;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</a:rPr>
              <a:t>Deleting files: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43E67-A31C-4647-9C15-F7C2DD69B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746CE6-355B-2A4C-97BB-C8CC5AE69493}"/>
              </a:ext>
            </a:extLst>
          </p:cNvPr>
          <p:cNvSpPr txBox="1"/>
          <p:nvPr/>
        </p:nvSpPr>
        <p:spPr>
          <a:xfrm>
            <a:off x="3559591" y="3940840"/>
            <a:ext cx="41966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* Note: </a:t>
            </a:r>
            <a:r>
              <a:rPr lang="en-US" sz="2000" i="1" dirty="0">
                <a:latin typeface="+mn-lt"/>
              </a:rPr>
              <a:t>mv </a:t>
            </a:r>
            <a:r>
              <a:rPr lang="en-US" sz="2000" dirty="0">
                <a:latin typeface="+mn-lt"/>
              </a:rPr>
              <a:t>is also used to rename files</a:t>
            </a:r>
          </a:p>
        </p:txBody>
      </p:sp>
    </p:spTree>
    <p:extLst>
      <p:ext uri="{BB962C8B-B14F-4D97-AF65-F5344CB8AC3E}">
        <p14:creationId xmlns:p14="http://schemas.microsoft.com/office/powerpoint/2010/main" val="2575337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35313</TotalTime>
  <Words>1958</Words>
  <Application>Microsoft Macintosh PowerPoint</Application>
  <PresentationFormat>On-screen Show (4:3)</PresentationFormat>
  <Paragraphs>441</Paragraphs>
  <Slides>51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51</vt:i4>
      </vt:variant>
    </vt:vector>
  </HeadingPairs>
  <TitlesOfParts>
    <vt:vector size="59" baseType="lpstr">
      <vt:lpstr>Arial</vt:lpstr>
      <vt:lpstr>Arial Narrow</vt:lpstr>
      <vt:lpstr>Calibri</vt:lpstr>
      <vt:lpstr>Consolas</vt:lpstr>
      <vt:lpstr>Menlo</vt:lpstr>
      <vt:lpstr>Times New Roman</vt:lpstr>
      <vt:lpstr>Office Theme</vt:lpstr>
      <vt:lpstr>1_Office Theme</vt:lpstr>
      <vt:lpstr>UNIX Workshop: Practical Guide to the Command Line</vt:lpstr>
      <vt:lpstr>The Goal of this Workshop</vt:lpstr>
      <vt:lpstr>Table of Contents</vt:lpstr>
      <vt:lpstr>Initial Setup</vt:lpstr>
      <vt:lpstr>PowerPoint Presentation</vt:lpstr>
      <vt:lpstr>What is the command line?</vt:lpstr>
      <vt:lpstr>Locating Files and Directories</vt:lpstr>
      <vt:lpstr>Paths – Relative vs Absolute</vt:lpstr>
      <vt:lpstr>Create, Move, Delete Files</vt:lpstr>
      <vt:lpstr>Reading File Contents</vt:lpstr>
      <vt:lpstr>Editing Text Files</vt:lpstr>
      <vt:lpstr>Options</vt:lpstr>
      <vt:lpstr>Options – Useful Examples</vt:lpstr>
      <vt:lpstr>File Permissions</vt:lpstr>
      <vt:lpstr>Input and Output</vt:lpstr>
      <vt:lpstr>Text Streams</vt:lpstr>
      <vt:lpstr>Redirection</vt:lpstr>
      <vt:lpstr>Pipes</vt:lpstr>
      <vt:lpstr>The Environment</vt:lpstr>
      <vt:lpstr>Where do commands go?</vt:lpstr>
      <vt:lpstr>Variables</vt:lpstr>
      <vt:lpstr>Environment Setup</vt:lpstr>
      <vt:lpstr>Software</vt:lpstr>
      <vt:lpstr>Installing New Programs (via git)</vt:lpstr>
      <vt:lpstr>To get github link:</vt:lpstr>
      <vt:lpstr>Make and Makefiles</vt:lpstr>
      <vt:lpstr>Add To Path</vt:lpstr>
      <vt:lpstr>Dependencies</vt:lpstr>
      <vt:lpstr>Conda Environments</vt:lpstr>
      <vt:lpstr>Conda Installations</vt:lpstr>
      <vt:lpstr>Running Software</vt:lpstr>
      <vt:lpstr>Monitoring Jobs</vt:lpstr>
      <vt:lpstr>Regular Expressions</vt:lpstr>
      <vt:lpstr>Anchors, Wildcards</vt:lpstr>
      <vt:lpstr>Quantifiers</vt:lpstr>
      <vt:lpstr>Regex extended</vt:lpstr>
      <vt:lpstr>Shell Scripts</vt:lpstr>
      <vt:lpstr>Scripts</vt:lpstr>
      <vt:lpstr>Shebang line</vt:lpstr>
      <vt:lpstr>Arguments</vt:lpstr>
      <vt:lpstr>Other Special Variables</vt:lpstr>
      <vt:lpstr>Variables</vt:lpstr>
      <vt:lpstr>Output</vt:lpstr>
      <vt:lpstr>Conditionals</vt:lpstr>
      <vt:lpstr>Loops</vt:lpstr>
      <vt:lpstr>Functions</vt:lpstr>
      <vt:lpstr>Scripting Best Practices</vt:lpstr>
      <vt:lpstr>Best Practices</vt:lpstr>
      <vt:lpstr>Arguments</vt:lpstr>
      <vt:lpstr>PowerPoint Presentation</vt:lpstr>
      <vt:lpstr>Debugging</vt:lpstr>
    </vt:vector>
  </TitlesOfParts>
  <Company>Agriculture Canada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Bioinformatics and Big Data RSU at STB</dc:title>
  <dc:creator>francois.eudes@agr.gc.ca</dc:creator>
  <cp:lastModifiedBy>Miles Buchwaldt</cp:lastModifiedBy>
  <cp:revision>584</cp:revision>
  <cp:lastPrinted>2019-07-18T19:31:47Z</cp:lastPrinted>
  <dcterms:created xsi:type="dcterms:W3CDTF">2012-12-03T18:05:30Z</dcterms:created>
  <dcterms:modified xsi:type="dcterms:W3CDTF">2019-09-17T23:12:01Z</dcterms:modified>
</cp:coreProperties>
</file>

<file path=docProps/thumbnail.jpeg>
</file>